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58" r:id="rId3"/>
    <p:sldId id="257" r:id="rId4"/>
    <p:sldId id="259" r:id="rId5"/>
    <p:sldId id="269" r:id="rId6"/>
    <p:sldId id="270" r:id="rId7"/>
    <p:sldId id="273" r:id="rId8"/>
    <p:sldId id="274" r:id="rId9"/>
    <p:sldId id="272" r:id="rId10"/>
    <p:sldId id="284" r:id="rId11"/>
    <p:sldId id="277" r:id="rId12"/>
    <p:sldId id="276" r:id="rId13"/>
    <p:sldId id="286" r:id="rId14"/>
    <p:sldId id="275" r:id="rId15"/>
    <p:sldId id="285" r:id="rId16"/>
    <p:sldId id="287" r:id="rId17"/>
    <p:sldId id="278" r:id="rId18"/>
    <p:sldId id="271" r:id="rId19"/>
    <p:sldId id="279" r:id="rId20"/>
    <p:sldId id="288" r:id="rId21"/>
    <p:sldId id="266" r:id="rId22"/>
    <p:sldId id="268" r:id="rId23"/>
    <p:sldId id="283" r:id="rId24"/>
    <p:sldId id="282" r:id="rId25"/>
    <p:sldId id="281" r:id="rId26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48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6" y="-186"/>
      </p:cViewPr>
      <p:guideLst>
        <p:guide orient="horz" pos="2448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C6F52-A2FF-49B9-AFCC-61894A0C4896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A64B0-B70C-438B-BCE9-E91A3C961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439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1" baseline="0" dirty="0" smtClean="0"/>
              <a:t>                                                            </a:t>
            </a:r>
            <a:r>
              <a:rPr lang="bn-IN" b="1" dirty="0" smtClean="0"/>
              <a:t>          মানুষে</a:t>
            </a:r>
            <a:r>
              <a:rPr lang="bn-IN" b="1" baseline="0" dirty="0" smtClean="0"/>
              <a:t> মানুষে ভেদাভেদ নাই--- শিক্ষক নিজের মত করে বুঝাবেন।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4B0-B70C-438B-BCE9-E91A3C96193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962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2800" b="1" dirty="0" smtClean="0">
                <a:solidFill>
                  <a:srgbClr val="C00000"/>
                </a:solidFill>
              </a:rPr>
              <a:t>                                                                                             শিক্ষক</a:t>
            </a:r>
            <a:r>
              <a:rPr lang="bn-IN" sz="2800" b="1" baseline="0" dirty="0" smtClean="0">
                <a:solidFill>
                  <a:srgbClr val="C00000"/>
                </a:solidFill>
              </a:rPr>
              <a:t> সৃষ্টি ও স্রষ্টা সম্পর্কে  শিক্ষার্থীদের ধারনা জেনে দায়িত্ব সম্পর্কে বুঝিয়ে দিবেন ।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4B0-B70C-438B-BCE9-E91A3C96193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020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1" dirty="0" smtClean="0"/>
              <a:t>                                                                                                    ইবাদত / উপাসনা সকল  ধর্মের</a:t>
            </a:r>
            <a:r>
              <a:rPr lang="bn-IN" b="1" baseline="0" dirty="0" smtClean="0"/>
              <a:t> মূলমন্ত্র – শিক্ষক বুঝিয়ে দিবেন।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4B0-B70C-438B-BCE9-E91A3C96193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270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1" dirty="0" smtClean="0"/>
              <a:t>                                                                                              কোন ধর্ম</a:t>
            </a:r>
            <a:r>
              <a:rPr lang="bn-IN" b="1" baseline="0" dirty="0" smtClean="0"/>
              <a:t> যাজকই কাউকে খাট করে দেখেন না –কিতাবের আলোকে বুঝাতে হবে 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4B0-B70C-438B-BCE9-E91A3C96193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4755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4B0-B70C-438B-BCE9-E91A3C96193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785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1" dirty="0" smtClean="0"/>
              <a:t>                                                                    কোন ধর্মেই</a:t>
            </a:r>
            <a:r>
              <a:rPr lang="bn-IN" b="1" baseline="0" dirty="0" smtClean="0"/>
              <a:t> মানুষের মাঝে ভেদাভেদ নাই । সকল ধর্মেই-- মানুষের মর্যাদা সবার উপরে শিক্ষক বুঝিয়ে দিবেন 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4B0-B70C-438B-BCE9-E91A3C96193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77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1" dirty="0" smtClean="0"/>
              <a:t>                                                                                     মসজিদ</a:t>
            </a:r>
            <a:r>
              <a:rPr lang="bn-IN" b="1" baseline="0" dirty="0" smtClean="0"/>
              <a:t> মন্দির স্রষ্টার ঘর  -- এখানে সকলেই সমান আলচনার মাধ্যমে তুলে আনা যাবে 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4B0-B70C-438B-BCE9-E91A3C96193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7177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1" dirty="0" smtClean="0"/>
              <a:t>                                                                      মানবতার</a:t>
            </a:r>
            <a:r>
              <a:rPr lang="bn-IN" b="1" baseline="0" dirty="0" smtClean="0"/>
              <a:t> কল্যানে কি কি পদ্ধতিতে কাজ করা যায় শিক্ষার্থীদের কাছ থেকে শিক্ষক জেনে নিয়ে আরও কিছু জানাবেন ।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4B0-B70C-438B-BCE9-E91A3C96193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872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414482"/>
            <a:ext cx="1165860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404360"/>
            <a:ext cx="960120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7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1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3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1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190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56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11257"/>
            <a:ext cx="3086100" cy="6631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11257"/>
            <a:ext cx="9029700" cy="6631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841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133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994487"/>
            <a:ext cx="11658600" cy="154368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294275"/>
            <a:ext cx="11658600" cy="1700212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3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78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41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57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696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35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974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14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320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13560"/>
            <a:ext cx="6057900" cy="512942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813560"/>
            <a:ext cx="6057900" cy="512942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592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39795"/>
            <a:ext cx="6060282" cy="72506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3928" indent="0">
              <a:buNone/>
              <a:defRPr sz="2700" b="1"/>
            </a:lvl2pPr>
            <a:lvl3pPr marL="1227856" indent="0">
              <a:buNone/>
              <a:defRPr sz="2400" b="1"/>
            </a:lvl3pPr>
            <a:lvl4pPr marL="1841784" indent="0">
              <a:buNone/>
              <a:defRPr sz="2100" b="1"/>
            </a:lvl4pPr>
            <a:lvl5pPr marL="2455713" indent="0">
              <a:buNone/>
              <a:defRPr sz="2100" b="1"/>
            </a:lvl5pPr>
            <a:lvl6pPr marL="3069641" indent="0">
              <a:buNone/>
              <a:defRPr sz="2100" b="1"/>
            </a:lvl6pPr>
            <a:lvl7pPr marL="3683569" indent="0">
              <a:buNone/>
              <a:defRPr sz="2100" b="1"/>
            </a:lvl7pPr>
            <a:lvl8pPr marL="4297497" indent="0">
              <a:buNone/>
              <a:defRPr sz="2100" b="1"/>
            </a:lvl8pPr>
            <a:lvl9pPr marL="49114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64859"/>
            <a:ext cx="6060282" cy="44781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739795"/>
            <a:ext cx="6062663" cy="72506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3928" indent="0">
              <a:buNone/>
              <a:defRPr sz="2700" b="1"/>
            </a:lvl2pPr>
            <a:lvl3pPr marL="1227856" indent="0">
              <a:buNone/>
              <a:defRPr sz="2400" b="1"/>
            </a:lvl3pPr>
            <a:lvl4pPr marL="1841784" indent="0">
              <a:buNone/>
              <a:defRPr sz="2100" b="1"/>
            </a:lvl4pPr>
            <a:lvl5pPr marL="2455713" indent="0">
              <a:buNone/>
              <a:defRPr sz="2100" b="1"/>
            </a:lvl5pPr>
            <a:lvl6pPr marL="3069641" indent="0">
              <a:buNone/>
              <a:defRPr sz="2100" b="1"/>
            </a:lvl6pPr>
            <a:lvl7pPr marL="3683569" indent="0">
              <a:buNone/>
              <a:defRPr sz="2100" b="1"/>
            </a:lvl7pPr>
            <a:lvl8pPr marL="4297497" indent="0">
              <a:buNone/>
              <a:defRPr sz="2100" b="1"/>
            </a:lvl8pPr>
            <a:lvl9pPr marL="49114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464859"/>
            <a:ext cx="6062663" cy="44781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197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905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844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09457"/>
            <a:ext cx="4512470" cy="131699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09457"/>
            <a:ext cx="7667625" cy="663352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626447"/>
            <a:ext cx="4512470" cy="5316538"/>
          </a:xfrm>
        </p:spPr>
        <p:txBody>
          <a:bodyPr/>
          <a:lstStyle>
            <a:lvl1pPr marL="0" indent="0">
              <a:buNone/>
              <a:defRPr sz="1900"/>
            </a:lvl1pPr>
            <a:lvl2pPr marL="613928" indent="0">
              <a:buNone/>
              <a:defRPr sz="1600"/>
            </a:lvl2pPr>
            <a:lvl3pPr marL="1227856" indent="0">
              <a:buNone/>
              <a:defRPr sz="1300"/>
            </a:lvl3pPr>
            <a:lvl4pPr marL="1841784" indent="0">
              <a:buNone/>
              <a:defRPr sz="1200"/>
            </a:lvl4pPr>
            <a:lvl5pPr marL="2455713" indent="0">
              <a:buNone/>
              <a:defRPr sz="1200"/>
            </a:lvl5pPr>
            <a:lvl6pPr marL="3069641" indent="0">
              <a:buNone/>
              <a:defRPr sz="1200"/>
            </a:lvl6pPr>
            <a:lvl7pPr marL="3683569" indent="0">
              <a:buNone/>
              <a:defRPr sz="1200"/>
            </a:lvl7pPr>
            <a:lvl8pPr marL="4297497" indent="0">
              <a:buNone/>
              <a:defRPr sz="1200"/>
            </a:lvl8pPr>
            <a:lvl9pPr marL="49114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03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440680"/>
            <a:ext cx="8229600" cy="64230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94478"/>
            <a:ext cx="8229600" cy="4663440"/>
          </a:xfrm>
        </p:spPr>
        <p:txBody>
          <a:bodyPr/>
          <a:lstStyle>
            <a:lvl1pPr marL="0" indent="0">
              <a:buNone/>
              <a:defRPr sz="4300"/>
            </a:lvl1pPr>
            <a:lvl2pPr marL="613928" indent="0">
              <a:buNone/>
              <a:defRPr sz="3800"/>
            </a:lvl2pPr>
            <a:lvl3pPr marL="1227856" indent="0">
              <a:buNone/>
              <a:defRPr sz="3200"/>
            </a:lvl3pPr>
            <a:lvl4pPr marL="1841784" indent="0">
              <a:buNone/>
              <a:defRPr sz="2700"/>
            </a:lvl4pPr>
            <a:lvl5pPr marL="2455713" indent="0">
              <a:buNone/>
              <a:defRPr sz="2700"/>
            </a:lvl5pPr>
            <a:lvl6pPr marL="3069641" indent="0">
              <a:buNone/>
              <a:defRPr sz="2700"/>
            </a:lvl6pPr>
            <a:lvl7pPr marL="3683569" indent="0">
              <a:buNone/>
              <a:defRPr sz="2700"/>
            </a:lvl7pPr>
            <a:lvl8pPr marL="4297497" indent="0">
              <a:buNone/>
              <a:defRPr sz="2700"/>
            </a:lvl8pPr>
            <a:lvl9pPr marL="49114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6082983"/>
            <a:ext cx="8229600" cy="912177"/>
          </a:xfrm>
        </p:spPr>
        <p:txBody>
          <a:bodyPr/>
          <a:lstStyle>
            <a:lvl1pPr marL="0" indent="0">
              <a:buNone/>
              <a:defRPr sz="1900"/>
            </a:lvl1pPr>
            <a:lvl2pPr marL="613928" indent="0">
              <a:buNone/>
              <a:defRPr sz="1600"/>
            </a:lvl2pPr>
            <a:lvl3pPr marL="1227856" indent="0">
              <a:buNone/>
              <a:defRPr sz="1300"/>
            </a:lvl3pPr>
            <a:lvl4pPr marL="1841784" indent="0">
              <a:buNone/>
              <a:defRPr sz="1200"/>
            </a:lvl4pPr>
            <a:lvl5pPr marL="2455713" indent="0">
              <a:buNone/>
              <a:defRPr sz="1200"/>
            </a:lvl5pPr>
            <a:lvl6pPr marL="3069641" indent="0">
              <a:buNone/>
              <a:defRPr sz="1200"/>
            </a:lvl6pPr>
            <a:lvl7pPr marL="3683569" indent="0">
              <a:buNone/>
              <a:defRPr sz="1200"/>
            </a:lvl7pPr>
            <a:lvl8pPr marL="4297497" indent="0">
              <a:buNone/>
              <a:defRPr sz="1200"/>
            </a:lvl8pPr>
            <a:lvl9pPr marL="49114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3039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11256"/>
            <a:ext cx="12344400" cy="1295400"/>
          </a:xfrm>
          <a:prstGeom prst="rect">
            <a:avLst/>
          </a:prstGeom>
        </p:spPr>
        <p:txBody>
          <a:bodyPr vert="horz" lIns="122786" tIns="61393" rIns="122786" bIns="6139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13560"/>
            <a:ext cx="12344400" cy="5129425"/>
          </a:xfrm>
          <a:prstGeom prst="rect">
            <a:avLst/>
          </a:prstGeom>
        </p:spPr>
        <p:txBody>
          <a:bodyPr vert="horz" lIns="122786" tIns="61393" rIns="122786" bIns="6139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7203864"/>
            <a:ext cx="3200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337CF-57D6-41A2-BCAD-C0D613B8A40F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7203864"/>
            <a:ext cx="4343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7203864"/>
            <a:ext cx="3200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91E9E-9FD7-4AD5-B1E7-23A31BB59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79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2.jpeg"/><Relationship Id="rId7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 descr="আলপনা ১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12801599" cy="6758609"/>
          </a:xfrm>
          <a:prstGeom prst="rect">
            <a:avLst/>
          </a:prstGeom>
        </p:spPr>
      </p:pic>
      <p:pic>
        <p:nvPicPr>
          <p:cNvPr id="10" name="Picture 9" descr="আলপনা ১@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38200"/>
            <a:ext cx="4528457" cy="52469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9803170">
            <a:off x="3650698" y="3701565"/>
            <a:ext cx="4697120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শুভেচ্ছা স্বাগতম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252202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2133600"/>
            <a:ext cx="7620000" cy="4495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706278" y="643401"/>
            <a:ext cx="6319359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IN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আবৃত্তি করে শুনাচ্ছেন 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841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2133600"/>
            <a:ext cx="7493000" cy="4467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1" y="689675"/>
            <a:ext cx="464820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শিক্ষার্থী আবৃত্তি করছে</a:t>
            </a:r>
            <a:endParaRPr lang="en-US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941697"/>
      </p:ext>
    </p:extLst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333972"/>
            <a:ext cx="2107294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2016">
            <a:off x="588033" y="3748756"/>
            <a:ext cx="3283580" cy="17978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41387" y="1239841"/>
            <a:ext cx="632460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 ধর্ম গ্রন্থেই মানব শেবার কথা রয়েছে 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5998127"/>
            <a:ext cx="1919115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IN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কোরআন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6234430"/>
            <a:ext cx="1492716" cy="70788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bn-IN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তাওরাত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2401" y="6324600"/>
            <a:ext cx="16764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4000" b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4000" b="1" dirty="0" smtClean="0">
                <a:ln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যাবুর  </a:t>
            </a:r>
            <a:endParaRPr lang="en-US" sz="4000" b="1" dirty="0">
              <a:ln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9800" y="304800"/>
            <a:ext cx="2921346" cy="3250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730" r="14293"/>
          <a:stretch/>
        </p:blipFill>
        <p:spPr>
          <a:xfrm>
            <a:off x="7133643" y="3738262"/>
            <a:ext cx="2137200" cy="2357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4974" y="3597360"/>
            <a:ext cx="2022029" cy="24986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45601" y="6234430"/>
            <a:ext cx="1904999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ইঞ্জিল</a:t>
            </a:r>
            <a:r>
              <a:rPr lang="bn-IN" dirty="0" smtClean="0"/>
              <a:t> </a:t>
            </a:r>
            <a:endParaRPr lang="en-US" dirty="0"/>
          </a:p>
        </p:txBody>
      </p:sp>
      <p:pic>
        <p:nvPicPr>
          <p:cNvPr id="17" name="Picture 16" descr="ওম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400" y="1752600"/>
            <a:ext cx="1819275" cy="1905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4400" y="685800"/>
            <a:ext cx="17526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গীতা</a:t>
            </a:r>
            <a:r>
              <a:rPr lang="bn-BD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367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8800" y="2209800"/>
            <a:ext cx="3567963" cy="4724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861" y="2209800"/>
            <a:ext cx="3453539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886200" y="609599"/>
            <a:ext cx="5791200" cy="132343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সকল উপাসনালয়ের উদ্দেশ্য</a:t>
            </a:r>
          </a:p>
          <a:p>
            <a:r>
              <a:rPr lang="bn-IN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এক স্রষ্টার সন্তোষটি</a:t>
            </a:r>
            <a:endParaRPr lang="en-US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2209800"/>
            <a:ext cx="3810000" cy="4857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938211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81164" y="762000"/>
            <a:ext cx="7553671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পূজারী, দুয়ার খোলো,</a:t>
            </a:r>
          </a:p>
          <a:p>
            <a:r>
              <a:rPr lang="bn-IN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ক্ষুধার ঠাকুর দাঁড়ায়ে দুয়ারে পূজার সময় হোল !</a:t>
            </a:r>
          </a:p>
          <a:p>
            <a:endParaRPr lang="bn-IN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জীর্ণ বস্ত্র শীর্ণ – গাত্র, ক্ষুধায় কণ্ঠ ক্ষীণ—</a:t>
            </a:r>
          </a:p>
          <a:p>
            <a:r>
              <a:rPr lang="bn-IN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ডাকিল পান্থ ,দ্বার খোলো বাবা , খায়নিতো সাত দিন!’</a:t>
            </a:r>
            <a:endParaRPr lang="bn-IN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3851329"/>
            <a:ext cx="2876550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2171" y="3851329"/>
            <a:ext cx="2905327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851330"/>
            <a:ext cx="2954752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819147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199" y="3941794"/>
            <a:ext cx="3239083" cy="31097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717556" y="613848"/>
            <a:ext cx="6280887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IN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শুধু ইবাদত/ উপাসনা করলে চলবে না</a:t>
            </a:r>
          </a:p>
          <a:p>
            <a:r>
              <a:rPr lang="bn-IN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দুঃখী মানুষের পাশে দাঁড়াতে হবে</a:t>
            </a:r>
            <a:endParaRPr lang="en-US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127480" y="4493338"/>
            <a:ext cx="2231673" cy="1491057"/>
            <a:chOff x="3492228" y="1600200"/>
            <a:chExt cx="6619875" cy="4572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92228" y="1600200"/>
              <a:ext cx="6619875" cy="4572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699" t="17331" r="14968"/>
            <a:stretch/>
          </p:blipFill>
          <p:spPr>
            <a:xfrm>
              <a:off x="4762500" y="2905614"/>
              <a:ext cx="4191000" cy="32665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53808" y="2186623"/>
            <a:ext cx="4052787" cy="31097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0886" y="2186623"/>
            <a:ext cx="4426024" cy="30710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228015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9278" y="2807168"/>
            <a:ext cx="2743200" cy="4275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9560" y="762000"/>
            <a:ext cx="2863958" cy="4090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-768" b="12769"/>
          <a:stretch/>
        </p:blipFill>
        <p:spPr>
          <a:xfrm>
            <a:off x="10468718" y="737536"/>
            <a:ext cx="2576638" cy="4114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541" y="2899711"/>
            <a:ext cx="3124200" cy="4090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1812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2743200"/>
            <a:ext cx="8686800" cy="4000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277892" y="1713131"/>
            <a:ext cx="685315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 ধর্মের শিক্ষা একই – ৩ টি উদাহরন লিখ ।</a:t>
            </a:r>
            <a:endParaRPr lang="en-US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609600"/>
            <a:ext cx="43434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bn-IN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723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2600" y="1828801"/>
            <a:ext cx="3505200" cy="487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Khairul\Desktop\bzmbd_1282310478_1-dhormo_iftarer-ananda-bisw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828801"/>
            <a:ext cx="3733800" cy="487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900" y="717317"/>
            <a:ext cx="3733800" cy="316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900" y="4267199"/>
            <a:ext cx="3910277" cy="24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955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999" y="2648919"/>
            <a:ext cx="76200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486398" y="501484"/>
            <a:ext cx="2743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IN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bn-IN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4770" y="1505631"/>
            <a:ext cx="936623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/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পথিক কখন তাঁর প্রভুকে ডেকেছিল এবং কেন -আলোচনা করে লিখ</a:t>
            </a:r>
            <a:endParaRPr lang="en-US" b="1" dirty="0">
              <a:ln/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998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39"/>
          <a:stretch/>
        </p:blipFill>
        <p:spPr>
          <a:xfrm>
            <a:off x="3200400" y="1447800"/>
            <a:ext cx="8413290" cy="5410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621392" y="4152899"/>
            <a:ext cx="7571303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 অনেক অনেক শুভেচ্ছা </a:t>
            </a:r>
            <a:endParaRPr lang="en-US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399" y="2148501"/>
            <a:ext cx="1749193" cy="1466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2445" y="1447800"/>
            <a:ext cx="5029200" cy="2705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1898371"/>
            <a:ext cx="1225800" cy="1646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058400" y="1828799"/>
            <a:ext cx="1423450" cy="17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0201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48707" y="677443"/>
            <a:ext cx="7590539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আশিটা বছর কেটে গেল, আমি ডাকিনী তোমায় কভু,</a:t>
            </a:r>
          </a:p>
          <a:p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আমার ক্ষুধার অন্ন তা বলে বন্ধ করনি প্রভু।</a:t>
            </a:r>
          </a:p>
          <a:p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তব মসজিদ মন্দিরে প্রভু নাই মানুষের দাবি।</a:t>
            </a:r>
          </a:p>
          <a:p>
            <a:r>
              <a:rPr lang="bn-IN" sz="3600" b="1" dirty="0" smtClean="0">
                <a:ln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মোল্লা পুরুত লাগায়েছে তার সকল দুয়ারে চাবি!’</a:t>
            </a:r>
            <a:endParaRPr lang="en-US" sz="3600" b="1" dirty="0">
              <a:ln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11"/>
          <a:stretch/>
        </p:blipFill>
        <p:spPr>
          <a:xfrm>
            <a:off x="9129299" y="3581500"/>
            <a:ext cx="3452332" cy="3280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4978" y="571600"/>
            <a:ext cx="2034622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980" y="3538535"/>
            <a:ext cx="3739836" cy="3179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5231324" y="4158020"/>
            <a:ext cx="3276600" cy="2590800"/>
            <a:chOff x="3492228" y="1600200"/>
            <a:chExt cx="6619875" cy="4572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92228" y="1600200"/>
              <a:ext cx="6619875" cy="457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699" t="17331" r="14968"/>
            <a:stretch/>
          </p:blipFill>
          <p:spPr>
            <a:xfrm>
              <a:off x="4762500" y="2905614"/>
              <a:ext cx="4191000" cy="32665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795397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792481"/>
            <a:ext cx="4866002" cy="2895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400" y="762000"/>
            <a:ext cx="4995442" cy="304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6007" y="4062890"/>
            <a:ext cx="2192921" cy="2801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1280" y="4127898"/>
            <a:ext cx="2145562" cy="2801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4726815" y="4062890"/>
            <a:ext cx="4191000" cy="2853333"/>
            <a:chOff x="3492228" y="1600200"/>
            <a:chExt cx="6619875" cy="4572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92228" y="1600200"/>
              <a:ext cx="6619875" cy="4572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699" t="17331" r="14968"/>
            <a:stretch/>
          </p:blipFill>
          <p:spPr>
            <a:xfrm>
              <a:off x="4762500" y="2905614"/>
              <a:ext cx="4191000" cy="32665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505332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48939" y="762000"/>
            <a:ext cx="3733800" cy="830997"/>
          </a:xfrm>
          <a:prstGeom prst="rect">
            <a:avLst/>
          </a:prstGeom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bn-I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800" b="1" u="sng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শব্দার্থ জেনে নেই  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2302790"/>
            <a:ext cx="257795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itchFamily="2" charset="0"/>
                <a:cs typeface="NikoshBAN" pitchFamily="2" charset="0"/>
              </a:rPr>
              <a:t>ভুখারি--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5545" y="3657598"/>
            <a:ext cx="254360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itchFamily="2" charset="0"/>
                <a:cs typeface="NikoshBAN" pitchFamily="2" charset="0"/>
              </a:rPr>
              <a:t>ঠাকুর--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6994" y="5233015"/>
            <a:ext cx="259215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itchFamily="2" charset="0"/>
                <a:cs typeface="NikoshBAN" pitchFamily="2" charset="0"/>
              </a:rPr>
              <a:t> আজারি--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0" y="1828800"/>
            <a:ext cx="1371600" cy="1248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525000" y="3318453"/>
            <a:ext cx="1371600" cy="1710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21" r="11516"/>
          <a:stretch/>
        </p:blipFill>
        <p:spPr>
          <a:xfrm>
            <a:off x="9525000" y="5200728"/>
            <a:ext cx="1371600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066962" y="2302789"/>
            <a:ext cx="1983762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itchFamily="2" charset="0"/>
                <a:cs typeface="NikoshBAN" pitchFamily="2" charset="0"/>
              </a:rPr>
              <a:t>ক্ষুধার্ত</a:t>
            </a:r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66962" y="3565265"/>
            <a:ext cx="1983762" cy="1107996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IN" sz="6000" dirty="0" smtClean="0">
                <a:latin typeface="NikoshBAN" pitchFamily="2" charset="0"/>
                <a:cs typeface="NikoshBAN" pitchFamily="2" charset="0"/>
              </a:rPr>
              <a:t>দেবতা</a:t>
            </a:r>
            <a:r>
              <a:rPr lang="bn-IN" sz="6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66962" y="5133628"/>
            <a:ext cx="1983763" cy="1107996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bn-IN" sz="6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6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রুগ্ন</a:t>
            </a:r>
            <a:r>
              <a:rPr lang="bn-IN" sz="6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6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363552"/>
      </p:ext>
    </p:extLst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5" grpId="0" animBg="1"/>
      <p:bldP spid="1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10587" y="433953"/>
            <a:ext cx="3581400" cy="13234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8000" dirty="0" smtClean="0">
                <a:latin typeface="NikoshBAN" pitchFamily="2" charset="0"/>
                <a:cs typeface="NikoshBAN" pitchFamily="2" charset="0"/>
              </a:rPr>
              <a:t>  মুল্যায়ন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805551"/>
            <a:ext cx="9744975" cy="54476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কবি কাজী নজরুল ইসলামের জন্ম কত শালে?</a:t>
            </a:r>
          </a:p>
          <a:p>
            <a:r>
              <a:rPr lang="bn-IN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উত্তরঃ</a:t>
            </a:r>
            <a:r>
              <a:rPr lang="bn-IN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∙</a:t>
            </a:r>
            <a:r>
              <a:rPr lang="bn-IN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ক) ১৮৯৯ (খ )১৮৯০ (গ )১৮৮৯ (ঘ)১৮৯১ </a:t>
            </a:r>
            <a:endParaRPr lang="bn-IN" sz="36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bn-IN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ক</a:t>
            </a:r>
            <a:r>
              <a:rPr lang="en-US" sz="36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</a:t>
            </a: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</a:t>
            </a: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জয়</a:t>
            </a: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গেয়েছেন</a:t>
            </a: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</a:t>
            </a:r>
            <a:endParaRPr lang="bn-IN" sz="36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উত্তরঃ</a:t>
            </a:r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bn-IN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 ) দেশের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ধার্মিকের (গ) শ্রমিকের (ঘ)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∙</a:t>
            </a:r>
            <a:r>
              <a:rPr lang="en-US" sz="36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endParaRPr lang="bn-IN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bn-IN" sz="36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৩।‘মানুষ’ কবিতাটি কোন কাব্যগ্রন্থ থেকে সংকলিত হয়েছে ?</a:t>
            </a:r>
          </a:p>
          <a:p>
            <a:r>
              <a:rPr lang="bn-IN" sz="3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উত্তরঃ </a:t>
            </a:r>
            <a:r>
              <a:rPr lang="bn-IN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অগ্নিবীণা (খ)</a:t>
            </a:r>
            <a:r>
              <a:rPr lang="en-US" sz="4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∙</a:t>
            </a:r>
            <a:r>
              <a:rPr lang="bn-IN" sz="3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সাম্যবাদী (গ) ছায়ানট (ঘ) ব্যথার দান</a:t>
            </a:r>
            <a:r>
              <a:rPr lang="bn-IN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IN" sz="36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endParaRPr lang="en-US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4070" y="2465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9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67723" y="978996"/>
            <a:ext cx="2353529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3708" y="4559085"/>
            <a:ext cx="9108584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সকল ধর্মের মানুষ সমান -- এর আলোকে তোমার</a:t>
            </a:r>
          </a:p>
          <a:p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এলাকার একটি তথ্য প্রতিবেদন লিখে আনবে ।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বাড়ী ২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2209800"/>
            <a:ext cx="2400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8397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76600" y="764583"/>
            <a:ext cx="7315200" cy="162303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8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 ধন্যবাদ</a:t>
            </a:r>
            <a:endParaRPr lang="en-US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00" y="2819400"/>
            <a:ext cx="2857500" cy="4133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9900" y="2602235"/>
            <a:ext cx="2857500" cy="41338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5200" y="2819400"/>
            <a:ext cx="7086600" cy="3843068"/>
            <a:chOff x="3505200" y="2819400"/>
            <a:chExt cx="7086600" cy="3843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05200" y="2819400"/>
              <a:ext cx="7086600" cy="384306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70425">
              <a:off x="5934032" y="3623389"/>
              <a:ext cx="2228937" cy="2525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286011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Horizontal Scroll 8"/>
          <p:cNvSpPr/>
          <p:nvPr/>
        </p:nvSpPr>
        <p:spPr>
          <a:xfrm>
            <a:off x="5410200" y="838200"/>
            <a:ext cx="3276600" cy="1033272"/>
          </a:xfrm>
          <a:prstGeom prst="horizontalScroll">
            <a:avLst/>
          </a:prstGeom>
          <a:solidFill>
            <a:srgbClr val="00B050"/>
          </a:solidFill>
          <a:ln w="28575"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6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0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1303149" y="2057400"/>
            <a:ext cx="3505200" cy="4343400"/>
          </a:xfrm>
          <a:prstGeom prst="round2Diag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কমল কান্ত রায় তালুকদার </a:t>
            </a:r>
          </a:p>
          <a:p>
            <a:pPr algn="ctr"/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এম,এ,বি,এড  </a:t>
            </a:r>
          </a:p>
          <a:p>
            <a:pPr algn="ctr"/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সিনিয়র শিক্ষক </a:t>
            </a:r>
            <a:endParaRPr lang="bn-IN" sz="36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এল,পি, উচ্চ বিদ্যালয় </a:t>
            </a:r>
            <a:r>
              <a:rPr lang="bn-IN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ছাতক,সুনামগঞ্জ। </a:t>
            </a:r>
            <a:endParaRPr lang="bn-IN" sz="32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আই ডি নং--</a:t>
            </a:r>
            <a:r>
              <a:rPr lang="en-US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০১</a:t>
            </a:r>
            <a:endParaRPr lang="en-US" sz="32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8686800" y="2057400"/>
            <a:ext cx="3629832" cy="43434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মাধ্যমিক বাংলা সাহিত্য</a:t>
            </a:r>
          </a:p>
          <a:p>
            <a:pPr algn="ctr"/>
            <a:r>
              <a:rPr lang="bn-IN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- নবম-দশম</a:t>
            </a:r>
            <a:endParaRPr lang="bn-IN" sz="44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পাঠ-</a:t>
            </a:r>
            <a:r>
              <a:rPr lang="en-US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</a:t>
            </a:r>
            <a:endParaRPr lang="bn-IN" sz="36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সময়ঃ৪০ মিনিট</a:t>
            </a:r>
            <a:endParaRPr lang="en-US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1981200"/>
            <a:ext cx="2451569" cy="3095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কমল ২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5334000"/>
            <a:ext cx="1371600" cy="1737360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1469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24400" y="609600"/>
            <a:ext cx="4800600" cy="76944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 আমরা কিছু ছবি দেখি</a:t>
            </a:r>
            <a:endParaRPr lang="en-US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2514600"/>
            <a:ext cx="5845628" cy="4343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514600"/>
            <a:ext cx="5562784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34926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53000" y="644053"/>
            <a:ext cx="373380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6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পাঠ ঘোষণা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50" y="4531506"/>
            <a:ext cx="5943600" cy="11079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6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কাজী নজরুল ইসলাম</a:t>
            </a:r>
            <a:endParaRPr lang="en-US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600" y="2133600"/>
            <a:ext cx="5334000" cy="3915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38400" y="2316540"/>
            <a:ext cx="39243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9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033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26431" y="527971"/>
            <a:ext cx="32766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 শিখনফল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5236" y="1828800"/>
            <a:ext cx="11181266" cy="5078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বৃন্দ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জাতীয়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কাব্যগ্রন্থ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সম্পর্ক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ে বলতে</a:t>
            </a:r>
          </a:p>
          <a:p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পারবে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ধর্মগ্রন্থে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মানুষকে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সম্মান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5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“মানুষ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ঘৃনা/অবহেলা করে </a:t>
            </a:r>
            <a:endParaRPr lang="en-US" sz="5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বড় হতে পারবে না”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-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IN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263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64773" y="638889"/>
            <a:ext cx="362270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bn-IN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কবি পরিচিতি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7086" y="2590800"/>
            <a:ext cx="1914525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7548" y="1676400"/>
            <a:ext cx="343715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কাজী নজরুল ইসলাম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2679915"/>
            <a:ext cx="279055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১৯৭৬ সালে মৃত্যু বরন করেন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4680488"/>
            <a:ext cx="2790555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তার গ্রন্থ অগ্নি বিনা, বিষের বাঁশী,সাম্যবাদী </a:t>
            </a:r>
            <a:endParaRPr lang="en-US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0200" y="5562600"/>
            <a:ext cx="259080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তাঁকে বিদ্রোহী  কবি বলে</a:t>
            </a:r>
            <a:endParaRPr lang="en-US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58200" y="4343400"/>
            <a:ext cx="29718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তিনি ময়মনসিংহে পড়াশুনা</a:t>
            </a:r>
          </a:p>
          <a:p>
            <a:pPr algn="ctr"/>
            <a:r>
              <a:rPr lang="bn-IN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করেন</a:t>
            </a:r>
            <a:endParaRPr lang="en-US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0" y="2605782"/>
            <a:ext cx="3048000" cy="8994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১৩০৬ সালে জন্ম ভারতের বর্ধমান জেলায়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404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91000" y="1066800"/>
            <a:ext cx="597007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ভিডিওর  মাধ্যমে  কবিতাটির</a:t>
            </a:r>
          </a:p>
          <a:p>
            <a:r>
              <a:rPr lang="bn-IN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আবৃত্তি  শুনি</a:t>
            </a:r>
            <a:r>
              <a:rPr lang="bn-IN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39111444"/>
              </p:ext>
            </p:extLst>
          </p:nvPr>
        </p:nvGraphicFramePr>
        <p:xfrm>
          <a:off x="6909437" y="4267200"/>
          <a:ext cx="914400" cy="771525"/>
        </p:xfrm>
        <a:graphic>
          <a:graphicData uri="http://schemas.openxmlformats.org/presentationml/2006/ole">
            <p:oleObj spid="_x0000_s1066" name="Packager Shell Object" showAsIcon="1" r:id="rId3" imgW="914400" imgH="771480" progId="Package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87"/>
          <a:stretch/>
        </p:blipFill>
        <p:spPr>
          <a:xfrm>
            <a:off x="5791200" y="3063269"/>
            <a:ext cx="3035030" cy="2897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17461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24" y="0"/>
            <a:ext cx="13716000" cy="7772400"/>
            <a:chOff x="11624" y="0"/>
            <a:chExt cx="13716000" cy="7772400"/>
          </a:xfrm>
        </p:grpSpPr>
        <p:sp>
          <p:nvSpPr>
            <p:cNvPr id="2" name="Frame 1"/>
            <p:cNvSpPr/>
            <p:nvPr/>
          </p:nvSpPr>
          <p:spPr>
            <a:xfrm>
              <a:off x="11624" y="0"/>
              <a:ext cx="13716000" cy="7772400"/>
            </a:xfrm>
            <a:prstGeom prst="frame">
              <a:avLst>
                <a:gd name="adj1" fmla="val 3527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228600" y="228600"/>
              <a:ext cx="13258800" cy="7315200"/>
            </a:xfrm>
            <a:prstGeom prst="frame">
              <a:avLst>
                <a:gd name="adj1" fmla="val 317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410200" y="420627"/>
            <a:ext cx="2362200" cy="9143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prstTxWarp prst="textCanDown">
              <a:avLst/>
            </a:prstTxWarp>
            <a:spAutoFit/>
          </a:bodyPr>
          <a:lstStyle/>
          <a:p>
            <a:r>
              <a:rPr lang="bn-IN" sz="7200" dirty="0" smtClean="0">
                <a:latin typeface="NikoshBAN" pitchFamily="2" charset="0"/>
                <a:cs typeface="NikoshBAN" pitchFamily="2" charset="0"/>
              </a:rPr>
              <a:t>মানুষ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1404044"/>
            <a:ext cx="434340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IN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কাজী নজরুল ইসলাম</a:t>
            </a:r>
            <a:endParaRPr lang="en-US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7224" y="2266473"/>
            <a:ext cx="7924800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     গাহি সাম্যের গান</a:t>
            </a:r>
            <a:r>
              <a:rPr lang="bn-IN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—</a:t>
            </a:r>
          </a:p>
          <a:p>
            <a:r>
              <a:rPr lang="bn-IN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মানুষের চেয়ে বড় কিছু নাই ,নহে কিছু মহিয়ান</a:t>
            </a:r>
          </a:p>
          <a:p>
            <a:r>
              <a:rPr lang="bn-IN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নাই দেশ –কাল – পাত্রের ভেদ, অভেদ ধর্ম জাতি,</a:t>
            </a:r>
          </a:p>
          <a:p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 দেশে সব কালে ঘরে – ঘরে তিনি মানুষের জ্ঞাতি</a:t>
            </a:r>
            <a:endParaRPr lang="bn-IN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4876800"/>
            <a:ext cx="3962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0" y="4855146"/>
            <a:ext cx="4372954" cy="221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5898" y="565844"/>
            <a:ext cx="1559983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786" y="565845"/>
            <a:ext cx="1384769" cy="1491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34761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565</Words>
  <Application>Microsoft Office PowerPoint</Application>
  <PresentationFormat>Custom</PresentationFormat>
  <Paragraphs>101</Paragraphs>
  <Slides>25</Slides>
  <Notes>8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mlc</dc:creator>
  <cp:lastModifiedBy>Komal Kanta</cp:lastModifiedBy>
  <cp:revision>84</cp:revision>
  <dcterms:created xsi:type="dcterms:W3CDTF">2015-10-08T20:01:01Z</dcterms:created>
  <dcterms:modified xsi:type="dcterms:W3CDTF">2016-03-01T18:29:20Z</dcterms:modified>
</cp:coreProperties>
</file>